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2" r:id="rId4"/>
    <p:sldId id="263" r:id="rId5"/>
    <p:sldId id="261" r:id="rId6"/>
    <p:sldId id="257" r:id="rId7"/>
    <p:sldId id="258" r:id="rId8"/>
    <p:sldId id="259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117"/>
    <a:srgbClr val="FD8A0B"/>
    <a:srgbClr val="CC0000"/>
    <a:srgbClr val="CC00FF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2312-FB33-466F-8B26-5420A8BF33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AD9E46-E5A5-49B6-834F-DFEF6F8C49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670E8-51D1-4389-B483-7C7C17FD6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6268B-3513-490B-AE8D-A3F0175DAAF1}" type="datetimeFigureOut">
              <a:rPr lang="en-US" smtClean="0"/>
              <a:t>4/1/2018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7AE02-C7CC-4DD2-83B4-B335923BE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85608-25D4-4716-9AD7-645311109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4E956-5496-4C9E-B129-53C63FDFC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543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B831F-903D-42A0-A37F-1E543F82A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E47196-1308-4E5F-A2AF-ACA4820A6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B4BDE-B617-49A6-839D-076A93382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6268B-3513-490B-AE8D-A3F0175DAAF1}" type="datetimeFigureOut">
              <a:rPr lang="en-US" smtClean="0"/>
              <a:t>4/1/2018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F14562-B89C-49BA-BB18-24FC13763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492BA-5B82-4F62-9824-DE7F64371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4E956-5496-4C9E-B129-53C63FDFC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75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CE8CEE-D2C4-4543-AB5E-2E26BD1B66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1769F1-80F2-4C65-B658-6C09806D81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78D96-E75D-4ABF-B59B-C6FE90B2C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6268B-3513-490B-AE8D-A3F0175DAAF1}" type="datetimeFigureOut">
              <a:rPr lang="en-US" smtClean="0"/>
              <a:t>4/1/2018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91313-3961-4CCA-9292-0545B1223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09D7C-5C50-495F-A3D5-0E5AE368A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4E956-5496-4C9E-B129-53C63FDFC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493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5A872-5A47-419B-AB48-C1B603713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FF4D1-2556-441A-A220-17B16D293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0E4E5-A921-48F4-9D7C-E7317D59C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6268B-3513-490B-AE8D-A3F0175DAAF1}" type="datetimeFigureOut">
              <a:rPr lang="en-US" smtClean="0"/>
              <a:t>4/1/2018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66908-AC1F-4CEF-9D95-07C26EEDD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A53B6-AC60-44C1-81D0-9B5B778B8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4E956-5496-4C9E-B129-53C63FDFC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132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985CF-0812-4B79-A3D6-C8D8FBBAF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9D238-0E01-4FD9-B0BA-E54587C69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CB513-DB97-4AA0-9FCE-64570CAFB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6268B-3513-490B-AE8D-A3F0175DAAF1}" type="datetimeFigureOut">
              <a:rPr lang="en-US" smtClean="0"/>
              <a:t>4/1/2018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3B9B7-9D2E-4982-B20C-4415B91D4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66072-9347-422A-A35D-64F98456E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4E956-5496-4C9E-B129-53C63FDFC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82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8B947-CA63-4ADA-A3B7-F66F199B6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6A570-324F-4E6E-9C3C-C6194BD926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105361-BDD4-43D0-AC2A-29A43BA01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07C3D7-5774-46AB-B499-892C2FF23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6268B-3513-490B-AE8D-A3F0175DAAF1}" type="datetimeFigureOut">
              <a:rPr lang="en-US" smtClean="0"/>
              <a:t>4/1/2018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4BBDD0-BD91-43FF-BD18-FB8958F75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8B7560-3E2D-4508-964D-A20EDBE1E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4E956-5496-4C9E-B129-53C63FDFC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34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B047A-4EDE-4379-ADD0-99CEF3C6A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FE2F3-E0A9-44CD-8D50-1D1C0248E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59A6AD-99B8-48E3-A6C6-0244905141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0F4E08-FAA3-4875-897E-DB5B2EB0D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5E0271-FB22-4409-B777-C586B36F2D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3690C9-7B15-40E4-85EF-922B932EF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6268B-3513-490B-AE8D-A3F0175DAAF1}" type="datetimeFigureOut">
              <a:rPr lang="en-US" smtClean="0"/>
              <a:t>4/1/2018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8D3E56-311D-41F9-B365-61486CF49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816658-1644-497E-83CE-F0169B32E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4E956-5496-4C9E-B129-53C63FDFC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54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5DC63-718D-458A-B473-7468C1FB1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921F35-1D4E-49F6-B188-DBD3E6B18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6268B-3513-490B-AE8D-A3F0175DAAF1}" type="datetimeFigureOut">
              <a:rPr lang="en-US" smtClean="0"/>
              <a:t>4/1/2018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A1DFDF-C9F9-42CC-A8D5-0E9DEDE6D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4FB013-06E2-4FA0-8A60-32CC64AA3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4E956-5496-4C9E-B129-53C63FDFC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64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30229E-5629-4337-A383-F46A1EE63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6268B-3513-490B-AE8D-A3F0175DAAF1}" type="datetimeFigureOut">
              <a:rPr lang="en-US" smtClean="0"/>
              <a:t>4/1/2018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81B8D8-7BF2-411C-8A5D-B3A26A43A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D060C-73FE-475A-BAF5-4F8835C5B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4E956-5496-4C9E-B129-53C63FDFC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866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EFDCC-1AAE-444B-8B7F-717704BF6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6B337-85EF-4619-96F2-A3DB201A0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E7A775-C997-4982-AEC6-F15445EB04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25F7F8-C677-416B-A536-6DD3F4818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6268B-3513-490B-AE8D-A3F0175DAAF1}" type="datetimeFigureOut">
              <a:rPr lang="en-US" smtClean="0"/>
              <a:t>4/1/2018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673661-F898-4A9C-92D7-B1FB6E278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472809-CB80-43DC-AE53-77CBDFE89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4E956-5496-4C9E-B129-53C63FDFC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31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6B126-A493-4342-AFCC-3F3F63C4D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3F8A2C-E1F5-4386-992F-CF22882024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3BC15D-C560-481E-8801-CE93233A55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02C356-4803-4483-B979-41ABADC00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6268B-3513-490B-AE8D-A3F0175DAAF1}" type="datetimeFigureOut">
              <a:rPr lang="en-US" smtClean="0"/>
              <a:t>4/1/2018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5943D9-65B9-4F86-9754-F834A1670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4EFA13-F362-415F-970A-C1F2EA377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4E956-5496-4C9E-B129-53C63FDFC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713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3EEED4-E2BF-40BC-903A-54A0BF174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BA2D2-0955-40EA-9F18-9575F8982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93771-6F03-4E6A-8183-366172284D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6268B-3513-490B-AE8D-A3F0175DAAF1}" type="datetimeFigureOut">
              <a:rPr lang="en-US" smtClean="0"/>
              <a:t>4/1/2018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AF6797-3F68-495D-8950-16F56DDF8A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CF085-0455-4869-A7AD-7EF5EF0C95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34E956-5496-4C9E-B129-53C63FDFC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985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0" Type="http://schemas.openxmlformats.org/officeDocument/2006/relationships/image" Target="../media/image6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3469303-CF9E-4237-B205-3210A0B97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99"/>
            <a:ext cx="12192000" cy="6848901"/>
          </a:xfrm>
          <a:prstGeom prst="rect">
            <a:avLst/>
          </a:prstGeom>
        </p:spPr>
      </p:pic>
      <p:sp>
        <p:nvSpPr>
          <p:cNvPr id="4" name="AutoShape 2" descr="Image result for the kingdoms of life">
            <a:extLst>
              <a:ext uri="{FF2B5EF4-FFF2-40B4-BE49-F238E27FC236}">
                <a16:creationId xmlns:a16="http://schemas.microsoft.com/office/drawing/2014/main" id="{B6F6C223-0C86-41FF-AA00-E5D4EA4923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Image result for the kingdoms of life">
            <a:extLst>
              <a:ext uri="{FF2B5EF4-FFF2-40B4-BE49-F238E27FC236}">
                <a16:creationId xmlns:a16="http://schemas.microsoft.com/office/drawing/2014/main" id="{0DD31372-9F86-4D74-9EDB-89289F5B9E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29908" y="189562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Image result for the kingdoms of life">
            <a:extLst>
              <a:ext uri="{FF2B5EF4-FFF2-40B4-BE49-F238E27FC236}">
                <a16:creationId xmlns:a16="http://schemas.microsoft.com/office/drawing/2014/main" id="{5CFA125B-AAA4-4CE9-85BF-1A56955B11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82308" y="204802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http://www.sciencehq.com/biology/images/kingdoms.png">
            <a:extLst>
              <a:ext uri="{FF2B5EF4-FFF2-40B4-BE49-F238E27FC236}">
                <a16:creationId xmlns:a16="http://schemas.microsoft.com/office/drawing/2014/main" id="{971E9CBA-41ED-4175-A7D7-9B4C67052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58" y="248250"/>
            <a:ext cx="10349084" cy="443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EF5BCB-A1B1-4276-ABB5-FD6B67E6F038}"/>
              </a:ext>
            </a:extLst>
          </p:cNvPr>
          <p:cNvSpPr/>
          <p:nvPr/>
        </p:nvSpPr>
        <p:spPr>
          <a:xfrm>
            <a:off x="121837" y="4000194"/>
            <a:ext cx="11643525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 ESSENCE" panose="02000000000000000000" pitchFamily="2" charset="0"/>
              </a:rPr>
              <a:t>The Basics of </a:t>
            </a:r>
            <a:r>
              <a:rPr lang="en-US" sz="8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 ESSENCE" panose="02000000000000000000" pitchFamily="2" charset="0"/>
              </a:rPr>
              <a:t>Synbio</a:t>
            </a:r>
            <a:endParaRPr lang="en-US" sz="8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 ESSENC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920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16988F-252F-466C-8D04-37B9F9CFB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99"/>
            <a:ext cx="12192000" cy="68489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D7C471-D920-446C-BF01-AF7F1F6B3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831" y="855731"/>
            <a:ext cx="3009900" cy="41433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F419C67-2DD7-4ACB-914B-82FB838CEF2E}"/>
              </a:ext>
            </a:extLst>
          </p:cNvPr>
          <p:cNvSpPr/>
          <p:nvPr/>
        </p:nvSpPr>
        <p:spPr>
          <a:xfrm>
            <a:off x="393699" y="170864"/>
            <a:ext cx="265430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 ESSENCE" panose="02000000000000000000" pitchFamily="2" charset="0"/>
              </a:rPr>
              <a:t>The Central</a:t>
            </a:r>
          </a:p>
          <a:p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 ESSENCE" panose="02000000000000000000" pitchFamily="2" charset="0"/>
              </a:rPr>
              <a:t>				</a:t>
            </a:r>
          </a:p>
          <a:p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 ESSENCE" panose="02000000000000000000" pitchFamily="2" charset="0"/>
              </a:rPr>
              <a:t>				</a:t>
            </a:r>
          </a:p>
          <a:p>
            <a:pPr algn="ctr"/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 ESSENCE" panose="02000000000000000000" pitchFamily="2" charset="0"/>
            </a:endParaRPr>
          </a:p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 ESSENCE" panose="02000000000000000000" pitchFamily="2" charset="0"/>
              </a:rPr>
              <a:t>		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17C0A1-0471-4D72-97AF-F0F4AEEF1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526" y="494029"/>
            <a:ext cx="2852361" cy="109570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09CD69C-9B0E-47DC-B65D-40D7A309559D}"/>
              </a:ext>
            </a:extLst>
          </p:cNvPr>
          <p:cNvSpPr/>
          <p:nvPr/>
        </p:nvSpPr>
        <p:spPr>
          <a:xfrm>
            <a:off x="681932" y="4612781"/>
            <a:ext cx="1026543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DNA-&gt; RNA -&gt; Protein</a:t>
            </a:r>
          </a:p>
          <a:p>
            <a:pPr algn="ctr"/>
            <a:r>
              <a:rPr lang="en-US" sz="5400" b="1" dirty="0">
                <a:ln/>
                <a:solidFill>
                  <a:schemeClr val="accent3"/>
                </a:solidFill>
              </a:rPr>
              <a:t>(With only a few minor Exceptions)</a:t>
            </a:r>
            <a:endParaRPr 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38FE195-6593-4BD8-AD62-653A8D60DB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64" y="2144928"/>
            <a:ext cx="2311791" cy="16953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809CE1-2F0F-4E9D-9156-CBA071EAD4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391989" y="2730936"/>
            <a:ext cx="1269839" cy="5232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8019F9-876F-43EA-8842-DBDB516CB8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7304825" y="2730936"/>
            <a:ext cx="1269839" cy="5232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052F03-9FD5-4BDF-85E5-3246209E14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3197" y="2159810"/>
            <a:ext cx="2742907" cy="2006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B3E7A7-60CB-4897-A3FC-4104497194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814D34-59DB-41DD-963A-7A99F533E1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831" y="855731"/>
            <a:ext cx="3362325" cy="40195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F5602F7-24B7-44F7-AB42-9CE0B5F03697}"/>
              </a:ext>
            </a:extLst>
          </p:cNvPr>
          <p:cNvSpPr txBox="1"/>
          <p:nvPr/>
        </p:nvSpPr>
        <p:spPr>
          <a:xfrm>
            <a:off x="3340424" y="3371114"/>
            <a:ext cx="1500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 BERKLEY" panose="02000000000000000000" pitchFamily="2" charset="0"/>
              </a:rPr>
              <a:t>Transcription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A20D45-C1E8-4C96-BB6C-9AFB745F71BA}"/>
              </a:ext>
            </a:extLst>
          </p:cNvPr>
          <p:cNvSpPr txBox="1"/>
          <p:nvPr/>
        </p:nvSpPr>
        <p:spPr>
          <a:xfrm>
            <a:off x="7218074" y="3371114"/>
            <a:ext cx="126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 BERKLEY" panose="02000000000000000000" pitchFamily="2" charset="0"/>
              </a:rPr>
              <a:t>Translation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EA233F5-742E-4D9E-843C-B287DC0C3C71}"/>
              </a:ext>
            </a:extLst>
          </p:cNvPr>
          <p:cNvSpPr/>
          <p:nvPr/>
        </p:nvSpPr>
        <p:spPr>
          <a:xfrm>
            <a:off x="3441699" y="1265137"/>
            <a:ext cx="18870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 ESSENCE" panose="02000000000000000000" pitchFamily="2" charset="0"/>
              </a:rPr>
              <a:t>of Biology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7616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F757642-6F78-4B18-9581-40AB746C8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67131">
            <a:off x="1420378" y="870011"/>
            <a:ext cx="2057400" cy="2924175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16988F-252F-466C-8D04-37B9F9CFB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99"/>
            <a:ext cx="12192000" cy="68489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F419C67-2DD7-4ACB-914B-82FB838CEF2E}"/>
              </a:ext>
            </a:extLst>
          </p:cNvPr>
          <p:cNvSpPr/>
          <p:nvPr/>
        </p:nvSpPr>
        <p:spPr>
          <a:xfrm>
            <a:off x="393699" y="170864"/>
            <a:ext cx="265430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 ESSENCE" panose="02000000000000000000" pitchFamily="2" charset="0"/>
              </a:rPr>
              <a:t>				</a:t>
            </a:r>
          </a:p>
          <a:p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 ESSENCE" panose="02000000000000000000" pitchFamily="2" charset="0"/>
              </a:rPr>
              <a:t>				</a:t>
            </a:r>
          </a:p>
          <a:p>
            <a:pPr algn="ctr"/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 ESSENCE" panose="02000000000000000000" pitchFamily="2" charset="0"/>
            </a:endParaRPr>
          </a:p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 ESSENCE" panose="02000000000000000000" pitchFamily="2" charset="0"/>
              </a:rPr>
              <a:t>		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B3E7A7-60CB-4897-A3FC-410449719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EA233F5-742E-4D9E-843C-B287DC0C3C71}"/>
              </a:ext>
            </a:extLst>
          </p:cNvPr>
          <p:cNvSpPr/>
          <p:nvPr/>
        </p:nvSpPr>
        <p:spPr>
          <a:xfrm>
            <a:off x="1160945" y="430682"/>
            <a:ext cx="70294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 ESSENCE" panose="02000000000000000000" pitchFamily="2" charset="0"/>
              </a:rPr>
              <a:t>Proteins… Like muscles and stuff right?</a:t>
            </a:r>
            <a:endParaRPr lang="en-US" sz="3600" dirty="0"/>
          </a:p>
        </p:txBody>
      </p:sp>
      <p:pic>
        <p:nvPicPr>
          <p:cNvPr id="1026" name="Picture 2" descr="Image result for hemoglobin structure">
            <a:extLst>
              <a:ext uri="{FF2B5EF4-FFF2-40B4-BE49-F238E27FC236}">
                <a16:creationId xmlns:a16="http://schemas.microsoft.com/office/drawing/2014/main" id="{F138637D-ABBA-4427-B59C-17601BBDB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21384">
            <a:off x="6626949" y="1993356"/>
            <a:ext cx="3187654" cy="318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 reactive protein">
            <a:extLst>
              <a:ext uri="{FF2B5EF4-FFF2-40B4-BE49-F238E27FC236}">
                <a16:creationId xmlns:a16="http://schemas.microsoft.com/office/drawing/2014/main" id="{560E7534-47A6-44BD-9BE0-7B4439E11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63796">
            <a:off x="3848569" y="3619330"/>
            <a:ext cx="3134628" cy="313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taq polymerase structure">
            <a:extLst>
              <a:ext uri="{FF2B5EF4-FFF2-40B4-BE49-F238E27FC236}">
                <a16:creationId xmlns:a16="http://schemas.microsoft.com/office/drawing/2014/main" id="{109791B2-0619-41B9-BD16-35687F91D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2164">
            <a:off x="8843956" y="263675"/>
            <a:ext cx="2261507" cy="225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popeye arm">
            <a:extLst>
              <a:ext uri="{FF2B5EF4-FFF2-40B4-BE49-F238E27FC236}">
                <a16:creationId xmlns:a16="http://schemas.microsoft.com/office/drawing/2014/main" id="{5ED76D48-3576-45EC-962A-4414CCF7C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551" y="4378211"/>
            <a:ext cx="33337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bromelain enzyme structure">
            <a:extLst>
              <a:ext uri="{FF2B5EF4-FFF2-40B4-BE49-F238E27FC236}">
                <a16:creationId xmlns:a16="http://schemas.microsoft.com/office/drawing/2014/main" id="{5FFC2B79-5987-4B9E-AC22-67D3BB0AD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34499" y="3836093"/>
            <a:ext cx="2654300" cy="265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197E31A-63FE-45F0-9BFF-74C5DF7BF63F}"/>
              </a:ext>
            </a:extLst>
          </p:cNvPr>
          <p:cNvSpPr/>
          <p:nvPr/>
        </p:nvSpPr>
        <p:spPr>
          <a:xfrm>
            <a:off x="3719445" y="1807563"/>
            <a:ext cx="399179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 ESSENCE" panose="02000000000000000000" pitchFamily="2" charset="0"/>
              </a:rPr>
              <a:t>Sooo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 ESSENCE" panose="02000000000000000000" pitchFamily="2" charset="0"/>
              </a:rPr>
              <a:t>...</a:t>
            </a:r>
          </a:p>
          <a:p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 ESSENCE" panose="02000000000000000000" pitchFamily="2" charset="0"/>
              </a:rPr>
              <a:t>	What do proteins do?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1987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AD70E09-F4BA-4228-AC59-180559FD47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8901"/>
          </a:xfrm>
          <a:prstGeom prst="rect">
            <a:avLst/>
          </a:prstGeom>
        </p:spPr>
      </p:pic>
      <p:pic>
        <p:nvPicPr>
          <p:cNvPr id="5" name="Ribosome">
            <a:hlinkClick r:id="" action="ppaction://media"/>
            <a:extLst>
              <a:ext uri="{FF2B5EF4-FFF2-40B4-BE49-F238E27FC236}">
                <a16:creationId xmlns:a16="http://schemas.microsoft.com/office/drawing/2014/main" id="{E872E743-3D6C-413A-9A6E-636B4941FD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42250" y="1600200"/>
            <a:ext cx="4972879" cy="49728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856EB1-C33C-47EF-A457-3F31441B4203}"/>
              </a:ext>
            </a:extLst>
          </p:cNvPr>
          <p:cNvSpPr/>
          <p:nvPr/>
        </p:nvSpPr>
        <p:spPr>
          <a:xfrm>
            <a:off x="3921189" y="493381"/>
            <a:ext cx="43496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ln/>
                <a:solidFill>
                  <a:schemeClr val="accent3"/>
                </a:solidFill>
              </a:rPr>
              <a:t>RNA -&gt; Protein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97923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373A993-AE89-4556-BDDF-FC85BC720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99"/>
            <a:ext cx="12192000" cy="68489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48803BC-41A7-4255-AB59-F46095F721DB}"/>
              </a:ext>
            </a:extLst>
          </p:cNvPr>
          <p:cNvSpPr/>
          <p:nvPr/>
        </p:nvSpPr>
        <p:spPr>
          <a:xfrm>
            <a:off x="939659" y="393730"/>
            <a:ext cx="683392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 ESSENCE" panose="02000000000000000000" pitchFamily="2" charset="0"/>
              </a:rPr>
              <a:t>What makes Genes Work?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0F3AD-8128-4404-838E-E2124CD4D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143" y="3618152"/>
            <a:ext cx="7800975" cy="2857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68B359C-E664-4281-8391-084105AAD4AA}"/>
              </a:ext>
            </a:extLst>
          </p:cNvPr>
          <p:cNvSpPr/>
          <p:nvPr/>
        </p:nvSpPr>
        <p:spPr>
          <a:xfrm>
            <a:off x="4823609" y="3239784"/>
            <a:ext cx="1560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 ESSENCE" panose="02000000000000000000" pitchFamily="2" charset="0"/>
              </a:rPr>
              <a:t>Gene of Interest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E874DF-A65C-4786-AD22-2B0E923F2FE9}"/>
              </a:ext>
            </a:extLst>
          </p:cNvPr>
          <p:cNvSpPr/>
          <p:nvPr/>
        </p:nvSpPr>
        <p:spPr>
          <a:xfrm>
            <a:off x="5182928" y="3912938"/>
            <a:ext cx="1016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 ESSENCE" panose="02000000000000000000" pitchFamily="2" charset="0"/>
              </a:rPr>
              <a:t>mTurqoise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FC0DD9-B524-403C-A53E-164570FD1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317" y="3618152"/>
            <a:ext cx="2714625" cy="285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0D8154-4A44-4CA9-9644-51AE668F3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3317" y="3618152"/>
            <a:ext cx="1143000" cy="285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C286B7-C4E4-4345-BB78-B762CB927B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0942" y="3618152"/>
            <a:ext cx="466725" cy="285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540671-164C-4281-8C5F-87997A8D3A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2673" y="2853697"/>
            <a:ext cx="344994" cy="70314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78B3825-0851-4ADC-BB42-2F0F91273EEF}"/>
              </a:ext>
            </a:extLst>
          </p:cNvPr>
          <p:cNvSpPr/>
          <p:nvPr/>
        </p:nvSpPr>
        <p:spPr>
          <a:xfrm>
            <a:off x="7483586" y="3196550"/>
            <a:ext cx="1048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 ESSENCE" panose="02000000000000000000" pitchFamily="2" charset="0"/>
              </a:rPr>
              <a:t>Terminator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73CD82-A23D-4880-A7A7-98B67B486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8092" y="3196550"/>
            <a:ext cx="933450" cy="29126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9274B63-6413-40C0-B2A2-0607F84CEABC}"/>
              </a:ext>
            </a:extLst>
          </p:cNvPr>
          <p:cNvSpPr/>
          <p:nvPr/>
        </p:nvSpPr>
        <p:spPr>
          <a:xfrm>
            <a:off x="2201910" y="3187514"/>
            <a:ext cx="912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 ESSENCE" panose="02000000000000000000" pitchFamily="2" charset="0"/>
              </a:rPr>
              <a:t>Promoter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5C8BBBF-3D4D-4D4A-B931-DD5EE454D0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20643" y="3618152"/>
            <a:ext cx="561975" cy="2857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47F581-57B4-4EE6-8D7C-CDA42DA7BB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84228" y="3618152"/>
            <a:ext cx="187947" cy="2857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1B9DA86-62E9-45DD-A9F4-871D342A6B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3740" y="3618152"/>
            <a:ext cx="138113" cy="28575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BF8D56E-8480-44B4-B32D-1F543D70DE63}"/>
              </a:ext>
            </a:extLst>
          </p:cNvPr>
          <p:cNvSpPr/>
          <p:nvPr/>
        </p:nvSpPr>
        <p:spPr>
          <a:xfrm>
            <a:off x="5096365" y="4629284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 ESSENCE" panose="02000000000000000000" pitchFamily="2" charset="0"/>
              </a:rPr>
              <a:t>-Regulators-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64158B1-9B47-4023-BA99-7EE5F4F114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9617637">
            <a:off x="6283129" y="4682828"/>
            <a:ext cx="546922" cy="1154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27632BE-0EF0-4947-994C-F338DFFBCC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124259">
            <a:off x="4550147" y="4686870"/>
            <a:ext cx="546922" cy="1154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3EAA44D-F13D-462B-A359-549C6C0831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5565094" y="4459426"/>
            <a:ext cx="250611" cy="837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0E9C532-250B-48B9-BDBB-3FEC7FD1C2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03317" y="4692007"/>
            <a:ext cx="11049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90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9E1AFCF-35A3-4CCA-81B7-72510E6BC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99"/>
            <a:ext cx="12192000" cy="68489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B00498-82B8-4BFC-98FC-464FEBF6EAC8}"/>
              </a:ext>
            </a:extLst>
          </p:cNvPr>
          <p:cNvSpPr txBox="1"/>
          <p:nvPr/>
        </p:nvSpPr>
        <p:spPr>
          <a:xfrm>
            <a:off x="4831078" y="722072"/>
            <a:ext cx="66648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 ESSENCE" panose="02000000000000000000" pitchFamily="2" charset="0"/>
              </a:rPr>
              <a:t>	A plasmid is a circular unit of DNA found naturally in bacteria as well as some species of eukaryotes. Plasmids are unique because they are able to replicate independently from chromosomal DNA.</a:t>
            </a:r>
          </a:p>
        </p:txBody>
      </p:sp>
      <p:pic>
        <p:nvPicPr>
          <p:cNvPr id="1026" name="Picture 2" descr="Image result for plasmid">
            <a:extLst>
              <a:ext uri="{FF2B5EF4-FFF2-40B4-BE49-F238E27FC236}">
                <a16:creationId xmlns:a16="http://schemas.microsoft.com/office/drawing/2014/main" id="{67DA2C18-9D87-4E6B-BE90-D2FCE548A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41" y="1725036"/>
            <a:ext cx="3489779" cy="164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lasmid">
            <a:extLst>
              <a:ext uri="{FF2B5EF4-FFF2-40B4-BE49-F238E27FC236}">
                <a16:creationId xmlns:a16="http://schemas.microsoft.com/office/drawing/2014/main" id="{302C00E7-967A-4848-902D-F668CD13C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01" y="3449068"/>
            <a:ext cx="4520561" cy="293836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7641F5-85B5-4E53-B98D-A63CB60FE1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687" y="2367698"/>
            <a:ext cx="3982785" cy="42173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91A310-F88C-4817-AEB5-156E138EED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41884">
            <a:off x="556848" y="223247"/>
            <a:ext cx="4248887" cy="16859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EC03B-FE90-41C4-83F9-72DD9FB9E7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4041" y="-196948"/>
            <a:ext cx="41945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305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D9AD48D-B7EE-448E-BBF6-80B6BFADA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99"/>
            <a:ext cx="12192000" cy="68489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9DD6E7-5C40-4F6E-B128-D337BC84D22E}"/>
              </a:ext>
            </a:extLst>
          </p:cNvPr>
          <p:cNvSpPr/>
          <p:nvPr/>
        </p:nvSpPr>
        <p:spPr>
          <a:xfrm>
            <a:off x="2911475" y="1415109"/>
            <a:ext cx="63690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 ESSENCE" panose="02000000000000000000" pitchFamily="2" charset="0"/>
              </a:rPr>
              <a:t>	Plasmids are the vector we use to introduce foreign DNA into organisms. The process we use for yeast and e. coli is called “</a:t>
            </a:r>
            <a:r>
              <a:rPr lang="en-US" sz="2400" dirty="0">
                <a:solidFill>
                  <a:srgbClr val="FF0000"/>
                </a:solidFill>
                <a:latin typeface="AR ESSENCE" panose="02000000000000000000" pitchFamily="2" charset="0"/>
              </a:rPr>
              <a:t>T</a:t>
            </a:r>
            <a:r>
              <a:rPr lang="en-US" sz="2400" dirty="0">
                <a:solidFill>
                  <a:srgbClr val="FFC000"/>
                </a:solidFill>
                <a:latin typeface="AR ESSENCE" panose="02000000000000000000" pitchFamily="2" charset="0"/>
              </a:rPr>
              <a:t>r</a:t>
            </a:r>
            <a:r>
              <a:rPr lang="en-US" sz="2400" dirty="0">
                <a:solidFill>
                  <a:srgbClr val="FFFF00"/>
                </a:solidFill>
                <a:latin typeface="AR ESSENCE" panose="02000000000000000000" pitchFamily="2" charset="0"/>
              </a:rPr>
              <a:t>a</a:t>
            </a:r>
            <a:r>
              <a:rPr lang="en-US" sz="2400" dirty="0">
                <a:solidFill>
                  <a:srgbClr val="00B050"/>
                </a:solidFill>
                <a:latin typeface="AR ESSENCE" panose="02000000000000000000" pitchFamily="2" charset="0"/>
              </a:rPr>
              <a:t>n</a:t>
            </a:r>
            <a:r>
              <a:rPr lang="en-US" sz="2400" dirty="0">
                <a:solidFill>
                  <a:srgbClr val="00B0F0"/>
                </a:solidFill>
                <a:latin typeface="AR ESSENCE" panose="02000000000000000000" pitchFamily="2" charset="0"/>
              </a:rPr>
              <a:t>s</a:t>
            </a:r>
            <a:r>
              <a:rPr lang="en-US" sz="2400" dirty="0">
                <a:solidFill>
                  <a:srgbClr val="002060"/>
                </a:solidFill>
                <a:latin typeface="AR ESSENCE" panose="02000000000000000000" pitchFamily="2" charset="0"/>
              </a:rPr>
              <a:t>f</a:t>
            </a:r>
            <a:r>
              <a:rPr lang="en-US" sz="2400" dirty="0">
                <a:solidFill>
                  <a:srgbClr val="7030A0"/>
                </a:solidFill>
                <a:latin typeface="AR ESSENCE" panose="02000000000000000000" pitchFamily="2" charset="0"/>
              </a:rPr>
              <a:t>o</a:t>
            </a:r>
            <a:r>
              <a:rPr lang="en-US" sz="2400" dirty="0">
                <a:solidFill>
                  <a:srgbClr val="CC0000"/>
                </a:solidFill>
                <a:latin typeface="AR ESSENCE" panose="02000000000000000000" pitchFamily="2" charset="0"/>
              </a:rPr>
              <a:t>r</a:t>
            </a:r>
            <a:r>
              <a:rPr lang="en-US" sz="2400" dirty="0">
                <a:solidFill>
                  <a:srgbClr val="FD8A0B"/>
                </a:solidFill>
                <a:latin typeface="AR ESSENCE" panose="02000000000000000000" pitchFamily="2" charset="0"/>
              </a:rPr>
              <a:t>m</a:t>
            </a:r>
            <a:r>
              <a:rPr lang="en-US" sz="2400" dirty="0">
                <a:solidFill>
                  <a:srgbClr val="F1F117"/>
                </a:solidFill>
                <a:latin typeface="AR ESSENCE" panose="02000000000000000000" pitchFamily="2" charset="0"/>
              </a:rPr>
              <a:t>a</a:t>
            </a:r>
            <a:r>
              <a:rPr lang="en-US" sz="2400" dirty="0">
                <a:solidFill>
                  <a:srgbClr val="92D050"/>
                </a:solidFill>
                <a:latin typeface="AR ESSENCE" panose="02000000000000000000" pitchFamily="2" charset="0"/>
              </a:rPr>
              <a:t>t</a:t>
            </a:r>
            <a:r>
              <a:rPr lang="en-US" sz="2400" dirty="0">
                <a:solidFill>
                  <a:srgbClr val="0070C0"/>
                </a:solidFill>
                <a:latin typeface="AR ESSENCE" panose="02000000000000000000" pitchFamily="2" charset="0"/>
              </a:rPr>
              <a:t>i</a:t>
            </a:r>
            <a:r>
              <a:rPr lang="en-US" sz="2400" dirty="0">
                <a:solidFill>
                  <a:srgbClr val="3333CC"/>
                </a:solidFill>
                <a:latin typeface="AR ESSENCE" panose="02000000000000000000" pitchFamily="2" charset="0"/>
              </a:rPr>
              <a:t>o</a:t>
            </a:r>
            <a:r>
              <a:rPr lang="en-US" sz="2400" dirty="0">
                <a:solidFill>
                  <a:srgbClr val="CC00FF"/>
                </a:solidFill>
                <a:latin typeface="AR ESSENCE" panose="02000000000000000000" pitchFamily="2" charset="0"/>
              </a:rPr>
              <a:t>n</a:t>
            </a:r>
            <a:r>
              <a:rPr lang="en-US" sz="2400" dirty="0">
                <a:latin typeface="AR ESSENCE" panose="02000000000000000000" pitchFamily="2" charset="0"/>
              </a:rPr>
              <a:t>”</a:t>
            </a:r>
          </a:p>
        </p:txBody>
      </p:sp>
      <p:pic>
        <p:nvPicPr>
          <p:cNvPr id="2050" name="Picture 2" descr="Image result for yeast cells diagram">
            <a:extLst>
              <a:ext uri="{FF2B5EF4-FFF2-40B4-BE49-F238E27FC236}">
                <a16:creationId xmlns:a16="http://schemas.microsoft.com/office/drawing/2014/main" id="{88E3634B-231D-4670-A1C2-3CCD0B406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305" y="3123028"/>
            <a:ext cx="1427494" cy="17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E4995E-C743-4669-A46D-494565F18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65" y="-991763"/>
            <a:ext cx="3023393" cy="31895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A42405-39F1-4313-B504-16B87BAF9B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4778" y="3678251"/>
            <a:ext cx="654363" cy="6316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459357-0A89-410D-86CC-173394BF35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975114" y="3740604"/>
            <a:ext cx="1669226" cy="5069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B6A827-4372-4796-B472-5700865873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7374" y="3772700"/>
            <a:ext cx="463841" cy="4427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E19D93-0CB0-45B5-9691-59FE905778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0654" y="3117396"/>
            <a:ext cx="1685925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0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7E9DD3-F855-4373-AB54-056971007F76}"/>
              </a:ext>
            </a:extLst>
          </p:cNvPr>
          <p:cNvSpPr/>
          <p:nvPr/>
        </p:nvSpPr>
        <p:spPr>
          <a:xfrm>
            <a:off x="243210" y="215384"/>
            <a:ext cx="770916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 ESSENCE" panose="02000000000000000000" pitchFamily="2" charset="0"/>
              </a:rPr>
              <a:t>The Plasmid Design Checklist:</a:t>
            </a:r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 ESSENCE" panose="02000000000000000000" pitchFamily="2" charset="0"/>
            </a:endParaRPr>
          </a:p>
          <a:p>
            <a:endParaRPr 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 ESSENCE" panose="020000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AB70C2-A98A-43ED-AA09-CF4632CFFE83}"/>
              </a:ext>
            </a:extLst>
          </p:cNvPr>
          <p:cNvSpPr/>
          <p:nvPr/>
        </p:nvSpPr>
        <p:spPr>
          <a:xfrm>
            <a:off x="761698" y="1415713"/>
            <a:ext cx="53287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 ESSENCE" panose="02000000000000000000" pitchFamily="2" charset="0"/>
              </a:rPr>
              <a:t>Origin of Replication (Ori),</a:t>
            </a:r>
            <a:endParaRPr lang="en-US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2E137E-A833-4869-904D-0CC6B675B5F8}"/>
              </a:ext>
            </a:extLst>
          </p:cNvPr>
          <p:cNvSpPr/>
          <p:nvPr/>
        </p:nvSpPr>
        <p:spPr>
          <a:xfrm>
            <a:off x="761698" y="4731276"/>
            <a:ext cx="47676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 ESSENCE" panose="02000000000000000000" pitchFamily="2" charset="0"/>
              </a:rPr>
              <a:t>Gene of interest (GOI),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85109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7E9DD3-F855-4373-AB54-056971007F76}"/>
              </a:ext>
            </a:extLst>
          </p:cNvPr>
          <p:cNvSpPr/>
          <p:nvPr/>
        </p:nvSpPr>
        <p:spPr>
          <a:xfrm>
            <a:off x="243210" y="215384"/>
            <a:ext cx="319029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 ESSENCE" panose="02000000000000000000" pitchFamily="2" charset="0"/>
              </a:rPr>
              <a:t>Continued…</a:t>
            </a:r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 ESSENCE" panose="02000000000000000000" pitchFamily="2" charset="0"/>
            </a:endParaRPr>
          </a:p>
          <a:p>
            <a:endParaRPr 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 ESSENCE" panose="020000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AB70C2-A98A-43ED-AA09-CF4632CFFE83}"/>
              </a:ext>
            </a:extLst>
          </p:cNvPr>
          <p:cNvSpPr/>
          <p:nvPr/>
        </p:nvSpPr>
        <p:spPr>
          <a:xfrm>
            <a:off x="761698" y="1415713"/>
            <a:ext cx="36022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 ESSENCE" panose="02000000000000000000" pitchFamily="2" charset="0"/>
              </a:rPr>
              <a:t>Selection Marker</a:t>
            </a:r>
            <a:endParaRPr lang="en-US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2E137E-A833-4869-904D-0CC6B675B5F8}"/>
              </a:ext>
            </a:extLst>
          </p:cNvPr>
          <p:cNvSpPr/>
          <p:nvPr/>
        </p:nvSpPr>
        <p:spPr>
          <a:xfrm>
            <a:off x="761698" y="4731276"/>
            <a:ext cx="56044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 ESSENCE" panose="02000000000000000000" pitchFamily="2" charset="0"/>
              </a:rPr>
              <a:t>Optional: Homology Regions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75170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TM10001104[[fn=Feathered]]</Template>
  <TotalTime>931</TotalTime>
  <Words>74</Words>
  <Application>Microsoft Office PowerPoint</Application>
  <PresentationFormat>Widescreen</PresentationFormat>
  <Paragraphs>33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 BERKLEY</vt:lpstr>
      <vt:lpstr>AR ESSENCE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xq</dc:creator>
  <cp:lastModifiedBy>Xavaar Chayton Quaranto</cp:lastModifiedBy>
  <cp:revision>34</cp:revision>
  <dcterms:created xsi:type="dcterms:W3CDTF">2017-09-30T23:35:10Z</dcterms:created>
  <dcterms:modified xsi:type="dcterms:W3CDTF">2018-04-02T01:41:31Z</dcterms:modified>
</cp:coreProperties>
</file>